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1" r:id="rId3"/>
    <p:sldId id="257" r:id="rId4"/>
    <p:sldId id="289" r:id="rId5"/>
    <p:sldId id="259" r:id="rId6"/>
    <p:sldId id="290" r:id="rId7"/>
    <p:sldId id="291" r:id="rId8"/>
    <p:sldId id="292" r:id="rId9"/>
    <p:sldId id="293" r:id="rId10"/>
    <p:sldId id="294" r:id="rId11"/>
    <p:sldId id="297" r:id="rId12"/>
    <p:sldId id="295" r:id="rId13"/>
    <p:sldId id="296" r:id="rId14"/>
    <p:sldId id="298" r:id="rId15"/>
    <p:sldId id="299" r:id="rId16"/>
    <p:sldId id="300" r:id="rId17"/>
    <p:sldId id="302" r:id="rId18"/>
    <p:sldId id="287" r:id="rId19"/>
  </p:sldIdLst>
  <p:sldSz cx="12192000" cy="6858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6B6F43-5028-4CDF-8696-164EE381F4B4}" v="65" dt="2020-02-21T15:08:21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6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750" y="1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88EDE2F6-7024-4BEF-96CD-7F449DA84B63}" type="datetimeFigureOut">
              <a:rPr lang="zh-TW" altLang="en-US" smtClean="0"/>
              <a:t>2026/1/13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750" y="9429305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9D4C89C2-6E31-4BDE-B44D-54977643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728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81BF9B5D-15F5-4C5C-97D6-BF68969BEA76}" type="datetimeFigureOut">
              <a:rPr lang="zh-HK" altLang="en-US" smtClean="0"/>
              <a:t>13/1/2026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C632A4F5-63E7-4B3F-BC1E-47303F853DB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63101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DE1C-B638-4B44-B5A8-A308347E2F26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08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F271-D6A9-4484-A883-3E66B62A6336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93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0705-F794-4671-A809-1C98E4D59BF9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9924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6B69-F6D4-424F-8B0B-28D41B1F7200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65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3565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5399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3EA11-313A-4796-894E-9551B062EE7D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78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F860-FC8D-4F3C-971C-BB44E1588EE0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07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01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162377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D977F-0F59-4108-ACD5-09C37E36CB08}" type="datetime1">
              <a:rPr lang="en-US" altLang="zh-HK" smtClean="0"/>
              <a:t>1/13/2026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HK"/>
              <a:t>1-</a:t>
            </a:r>
            <a:r>
              <a:rPr lang="zh-HK" altLang="en-US"/>
              <a:t>建立課堂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lassroom.googl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9E383F-51CF-456C-9F5D-B4F392882D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968" y="59196"/>
            <a:ext cx="7507261" cy="5225327"/>
          </a:xfrm>
        </p:spPr>
        <p:txBody>
          <a:bodyPr anchor="ctr">
            <a:normAutofit/>
          </a:bodyPr>
          <a:lstStyle/>
          <a:p>
            <a:pPr algn="l"/>
            <a:r>
              <a:rPr lang="en-US" altLang="zh-TW" sz="3200" dirty="0">
                <a:solidFill>
                  <a:srgbClr val="0070C0"/>
                </a:solidFill>
                <a:latin typeface="Yu Gothic UI Light" panose="020B0300000000000000" pitchFamily="34" charset="-128"/>
                <a:ea typeface="Yu Gothic UI Light" panose="020B0300000000000000" pitchFamily="34" charset="-128"/>
              </a:rPr>
              <a:t> </a:t>
            </a:r>
            <a:r>
              <a:rPr lang="en-US" altLang="zh-TW" sz="4400" dirty="0">
                <a:solidFill>
                  <a:srgbClr val="0070C0"/>
                </a:solidFill>
                <a:latin typeface="Times New Roman" panose="02020603050405020304" pitchFamily="18" charset="0"/>
                <a:ea typeface="Yu Gothic UI Light" panose="020B0300000000000000" pitchFamily="34" charset="-128"/>
                <a:cs typeface="Times New Roman" panose="02020603050405020304" pitchFamily="18" charset="0"/>
              </a:rPr>
              <a:t>IT in PE </a:t>
            </a:r>
            <a:br>
              <a:rPr lang="en-US" altLang="zh-TW" sz="7200" dirty="0">
                <a:latin typeface="Yu Gothic UI Light" panose="020B0300000000000000" pitchFamily="34" charset="-128"/>
                <a:ea typeface="Yu Gothic UI Light" panose="020B0300000000000000" pitchFamily="34" charset="-128"/>
              </a:rPr>
            </a:br>
            <a:r>
              <a:rPr lang="zh-TW" altLang="en-US" sz="7200" b="1" dirty="0">
                <a:latin typeface="+mj-ea"/>
              </a:rPr>
              <a:t>网上学习平台</a:t>
            </a:r>
            <a:br>
              <a:rPr lang="en-US" altLang="zh-TW" sz="7200" b="1" dirty="0">
                <a:latin typeface="+mj-ea"/>
              </a:rPr>
            </a:br>
            <a:r>
              <a:rPr lang="zh-TW" altLang="en-US" sz="7200" b="1" dirty="0">
                <a:latin typeface="+mj-ea"/>
              </a:rPr>
              <a:t>学生使用手册</a:t>
            </a:r>
            <a:endParaRPr lang="zh-HK" altLang="en-US" sz="7200" b="1" dirty="0">
              <a:latin typeface="+mj-ea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D5AAFA3-DEC0-4CA8-9251-A86837F05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192" y="4619963"/>
            <a:ext cx="4457087" cy="1371405"/>
          </a:xfrm>
        </p:spPr>
        <p:txBody>
          <a:bodyPr>
            <a:normAutofit/>
          </a:bodyPr>
          <a:lstStyle/>
          <a:p>
            <a:pPr algn="l"/>
            <a:endParaRPr lang="en-US" altLang="zh-TW" sz="1800" dirty="0"/>
          </a:p>
          <a:p>
            <a:pPr algn="l"/>
            <a:r>
              <a:rPr lang="zh-TW" altLang="en-US" b="1" dirty="0"/>
              <a:t>教育局 课程发展处体育组</a:t>
            </a:r>
            <a:endParaRPr lang="en-US" altLang="zh-TW" b="1" dirty="0"/>
          </a:p>
          <a:p>
            <a:pPr algn="l"/>
            <a:r>
              <a:rPr lang="en-US" altLang="zh-HK" b="1" dirty="0"/>
              <a:t>2020</a:t>
            </a:r>
            <a:r>
              <a:rPr lang="zh-TW" altLang="en-US" b="1" dirty="0"/>
              <a:t>年</a:t>
            </a:r>
            <a:r>
              <a:rPr lang="en-US" altLang="zh-TW" b="1" dirty="0"/>
              <a:t>7</a:t>
            </a:r>
            <a:r>
              <a:rPr lang="zh-TW" altLang="en-US" b="1" dirty="0"/>
              <a:t>月</a:t>
            </a:r>
            <a:endParaRPr lang="zh-HK" altLang="en-US" b="1" dirty="0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5F2B6E9-B588-4426-A268-F0F38A5CC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76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D.	</a:t>
            </a:r>
            <a:r>
              <a:rPr lang="zh-TW" altLang="en-US" sz="3600" b="1" dirty="0"/>
              <a:t>上载影片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altLang="zh-TW" dirty="0"/>
              <a:t>7. </a:t>
            </a:r>
            <a:r>
              <a:rPr lang="en-US" altLang="zh-TW" dirty="0">
                <a:solidFill>
                  <a:srgbClr val="7030A0"/>
                </a:solidFill>
              </a:rPr>
              <a:t>iPad</a:t>
            </a:r>
            <a:r>
              <a:rPr lang="zh-TW" altLang="en-US" dirty="0">
                <a:solidFill>
                  <a:srgbClr val="7030A0"/>
                </a:solidFill>
              </a:rPr>
              <a:t>或智能电话</a:t>
            </a:r>
            <a:r>
              <a:rPr lang="en-US" altLang="zh-TW" dirty="0">
                <a:solidFill>
                  <a:srgbClr val="7030A0"/>
                </a:solidFill>
              </a:rPr>
              <a:t> </a:t>
            </a:r>
            <a:r>
              <a:rPr lang="en-US" altLang="zh-TW" dirty="0"/>
              <a:t>- </a:t>
            </a:r>
            <a:r>
              <a:rPr lang="zh-TW" altLang="en-US" dirty="0"/>
              <a:t>按「</a:t>
            </a:r>
            <a:r>
              <a:rPr lang="zh-TW" altLang="en-US" b="1" dirty="0"/>
              <a:t>新增附件</a:t>
            </a:r>
            <a:r>
              <a:rPr lang="zh-TW" altLang="en-US" dirty="0"/>
              <a:t>」，选择影片进行上载。</a:t>
            </a:r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D.	</a:t>
            </a:r>
            <a:r>
              <a:rPr lang="zh-TW" altLang="en-US" dirty="0"/>
              <a:t>上载影片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565" y="2102861"/>
            <a:ext cx="7467600" cy="431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 rot="1614066">
            <a:off x="3685148" y="1677439"/>
            <a:ext cx="532014" cy="4174884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0690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D.	</a:t>
            </a:r>
            <a:r>
              <a:rPr lang="zh-TW" altLang="en-US" sz="3600" b="1" dirty="0"/>
              <a:t>上载影片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altLang="zh-TW" dirty="0"/>
              <a:t>8. </a:t>
            </a:r>
            <a:r>
              <a:rPr lang="zh-TW" altLang="en-US" dirty="0">
                <a:solidFill>
                  <a:srgbClr val="00B050"/>
                </a:solidFill>
              </a:rPr>
              <a:t>计算机版</a:t>
            </a:r>
            <a:r>
              <a:rPr lang="en-US" altLang="zh-TW" dirty="0">
                <a:solidFill>
                  <a:srgbClr val="00B050"/>
                </a:solidFill>
              </a:rPr>
              <a:t> </a:t>
            </a:r>
            <a:r>
              <a:rPr lang="en-US" altLang="zh-TW" dirty="0"/>
              <a:t>- - </a:t>
            </a:r>
            <a:r>
              <a:rPr lang="zh-TW" altLang="en-US" dirty="0"/>
              <a:t>在计算机储存影片位置找出需缴交的影片上传。</a:t>
            </a: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D.	</a:t>
            </a:r>
            <a:r>
              <a:rPr lang="zh-TW" altLang="en-US" dirty="0"/>
              <a:t>上载影片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665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D.	</a:t>
            </a:r>
            <a:r>
              <a:rPr lang="zh-TW" altLang="en-US" sz="3600" b="1" dirty="0"/>
              <a:t>上载影片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altLang="zh-TW" dirty="0"/>
              <a:t>8. </a:t>
            </a:r>
            <a:r>
              <a:rPr lang="en-US" altLang="zh-TW" dirty="0">
                <a:solidFill>
                  <a:srgbClr val="7030A0"/>
                </a:solidFill>
              </a:rPr>
              <a:t>iPad</a:t>
            </a:r>
            <a:r>
              <a:rPr lang="zh-TW" altLang="en-US" dirty="0">
                <a:solidFill>
                  <a:srgbClr val="7030A0"/>
                </a:solidFill>
              </a:rPr>
              <a:t>或智能手机 </a:t>
            </a:r>
            <a:r>
              <a:rPr lang="en-US" altLang="zh-TW" dirty="0"/>
              <a:t>- </a:t>
            </a:r>
            <a:r>
              <a:rPr lang="zh-TW" altLang="en-US" dirty="0"/>
              <a:t>按「</a:t>
            </a:r>
            <a:r>
              <a:rPr lang="zh-TW" altLang="en-US" b="1" dirty="0"/>
              <a:t>选择相片</a:t>
            </a:r>
            <a:r>
              <a:rPr lang="zh-TW" altLang="en-US" dirty="0"/>
              <a:t>」</a:t>
            </a: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D.	</a:t>
            </a:r>
            <a:r>
              <a:rPr lang="zh-TW" altLang="en-US" dirty="0"/>
              <a:t>上载影片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240" y="1009890"/>
            <a:ext cx="5019675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向下箭號 8"/>
          <p:cNvSpPr/>
          <p:nvPr/>
        </p:nvSpPr>
        <p:spPr>
          <a:xfrm rot="19523539">
            <a:off x="5366505" y="1671747"/>
            <a:ext cx="532014" cy="3261884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66377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D.	</a:t>
            </a:r>
            <a:r>
              <a:rPr lang="zh-TW" altLang="en-US" sz="3600" b="1" dirty="0"/>
              <a:t>上载影片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altLang="zh-TW" dirty="0"/>
              <a:t>9.  </a:t>
            </a:r>
            <a:r>
              <a:rPr lang="zh-TW" altLang="en-US" dirty="0"/>
              <a:t>然后上载影片，请耐心等候。</a:t>
            </a: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D.	</a:t>
            </a:r>
            <a:r>
              <a:rPr lang="zh-TW" altLang="en-US" dirty="0"/>
              <a:t>上载影片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9" name="image6.png"/>
          <p:cNvPicPr/>
          <p:nvPr/>
        </p:nvPicPr>
        <p:blipFill>
          <a:blip r:embed="rId2"/>
          <a:srcRect t="12010" b="10209"/>
          <a:stretch>
            <a:fillRect/>
          </a:stretch>
        </p:blipFill>
        <p:spPr>
          <a:xfrm>
            <a:off x="3663950" y="1938019"/>
            <a:ext cx="7200900" cy="420116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923736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E. </a:t>
            </a:r>
            <a:r>
              <a:rPr lang="zh-TW" altLang="en-US" sz="3600" b="1" dirty="0"/>
              <a:t>完成缴交影片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514350" lvl="0" indent="-514350">
              <a:buAutoNum type="arabicPeriod" startAt="10"/>
            </a:pPr>
            <a:r>
              <a:rPr lang="zh-TW" altLang="en-US" dirty="0"/>
              <a:t>完成上载后请按「</a:t>
            </a:r>
            <a:r>
              <a:rPr lang="zh-TW" altLang="en-US" b="1" dirty="0"/>
              <a:t>缴交</a:t>
            </a:r>
            <a:r>
              <a:rPr lang="zh-TW" altLang="en-US" dirty="0"/>
              <a:t>」。</a:t>
            </a:r>
            <a:endParaRPr lang="en-US" altLang="zh-TW" dirty="0"/>
          </a:p>
          <a:p>
            <a:pPr marL="0" lvl="0" indent="0">
              <a:buNone/>
            </a:pPr>
            <a:r>
              <a:rPr lang="en-US" altLang="zh-HK" dirty="0"/>
              <a:t>      </a:t>
            </a:r>
            <a:r>
              <a:rPr lang="zh-TW" altLang="en-US" dirty="0">
                <a:solidFill>
                  <a:srgbClr val="00B050"/>
                </a:solidFill>
              </a:rPr>
              <a:t>计算机版</a:t>
            </a:r>
            <a:endParaRPr lang="zh-HK" altLang="en-US" dirty="0">
              <a:solidFill>
                <a:srgbClr val="00B050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E. </a:t>
            </a:r>
            <a:r>
              <a:rPr lang="zh-TW" altLang="en-US" dirty="0"/>
              <a:t>完成缴交影片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2790393"/>
            <a:ext cx="108966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 rot="17931626">
            <a:off x="6114882" y="602449"/>
            <a:ext cx="532014" cy="5175742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3391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E. </a:t>
            </a:r>
            <a:r>
              <a:rPr lang="zh-TW" altLang="en-US" sz="3600" b="1" dirty="0"/>
              <a:t>完成缴交影片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0515600" cy="4351338"/>
          </a:xfrm>
        </p:spPr>
        <p:txBody>
          <a:bodyPr/>
          <a:lstStyle/>
          <a:p>
            <a:pPr marL="514350" lvl="0" indent="-514350">
              <a:buAutoNum type="arabicPeriod" startAt="10"/>
            </a:pPr>
            <a:r>
              <a:rPr lang="zh-TW" altLang="en-US" dirty="0"/>
              <a:t>完成上载后请按「</a:t>
            </a:r>
            <a:r>
              <a:rPr lang="zh-TW" altLang="en-US" b="1" dirty="0"/>
              <a:t>缴交</a:t>
            </a:r>
            <a:r>
              <a:rPr lang="zh-TW" altLang="en-US" dirty="0"/>
              <a:t>」。</a:t>
            </a:r>
            <a:endParaRPr lang="en-US" altLang="zh-TW" dirty="0"/>
          </a:p>
          <a:p>
            <a:pPr marL="0" lvl="0" indent="0">
              <a:buNone/>
            </a:pPr>
            <a:r>
              <a:rPr lang="en-US" altLang="zh-HK" dirty="0"/>
              <a:t>       </a:t>
            </a:r>
            <a:r>
              <a:rPr lang="en-US" altLang="zh-HK" dirty="0">
                <a:solidFill>
                  <a:srgbClr val="7030A0"/>
                </a:solidFill>
              </a:rPr>
              <a:t>i</a:t>
            </a:r>
            <a:r>
              <a:rPr lang="en-US" altLang="zh-TW" dirty="0">
                <a:solidFill>
                  <a:srgbClr val="7030A0"/>
                </a:solidFill>
              </a:rPr>
              <a:t>Pad</a:t>
            </a:r>
            <a:r>
              <a:rPr lang="zh-TW" altLang="en-US" dirty="0">
                <a:solidFill>
                  <a:srgbClr val="7030A0"/>
                </a:solidFill>
              </a:rPr>
              <a:t>或智能电话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E. </a:t>
            </a:r>
            <a:r>
              <a:rPr lang="zh-TW" altLang="en-US" dirty="0"/>
              <a:t>完成缴交影片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41" y="2494165"/>
            <a:ext cx="962025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向下箭號 8"/>
          <p:cNvSpPr/>
          <p:nvPr/>
        </p:nvSpPr>
        <p:spPr>
          <a:xfrm rot="20189397">
            <a:off x="5556126" y="1711491"/>
            <a:ext cx="532014" cy="4291475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37909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E. </a:t>
            </a:r>
            <a:r>
              <a:rPr lang="zh-TW" altLang="en-US" sz="3600" b="1" dirty="0"/>
              <a:t>完成缴交影片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5667" y="1470025"/>
            <a:ext cx="11072398" cy="4351338"/>
          </a:xfrm>
        </p:spPr>
        <p:txBody>
          <a:bodyPr/>
          <a:lstStyle/>
          <a:p>
            <a:pPr marL="514350" lvl="0" indent="-514350">
              <a:buAutoNum type="arabicPeriod" startAt="10"/>
            </a:pPr>
            <a:r>
              <a:rPr lang="zh-TW" altLang="en-US" dirty="0"/>
              <a:t>完成上载后请按「</a:t>
            </a:r>
            <a:r>
              <a:rPr lang="zh-TW" altLang="en-US" b="1" dirty="0"/>
              <a:t>缴交</a:t>
            </a:r>
            <a:r>
              <a:rPr lang="zh-TW" altLang="en-US" dirty="0"/>
              <a:t>」。                       </a:t>
            </a:r>
            <a:r>
              <a:rPr lang="zh-TW" altLang="en-US" b="1" dirty="0">
                <a:solidFill>
                  <a:srgbClr val="FF0000"/>
                </a:solidFill>
              </a:rPr>
              <a:t>系统会要求再次确认缴交</a:t>
            </a:r>
            <a:endParaRPr lang="en-US" altLang="zh-TW" b="1" dirty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altLang="zh-HK" dirty="0"/>
              <a:t>       </a:t>
            </a:r>
            <a:r>
              <a:rPr lang="en-US" altLang="zh-HK" dirty="0">
                <a:solidFill>
                  <a:srgbClr val="7030A0"/>
                </a:solidFill>
              </a:rPr>
              <a:t>i</a:t>
            </a:r>
            <a:r>
              <a:rPr lang="en-US" altLang="zh-TW" dirty="0">
                <a:solidFill>
                  <a:srgbClr val="7030A0"/>
                </a:solidFill>
              </a:rPr>
              <a:t>Pad</a:t>
            </a:r>
            <a:r>
              <a:rPr lang="zh-TW" altLang="en-US" dirty="0">
                <a:solidFill>
                  <a:srgbClr val="7030A0"/>
                </a:solidFill>
              </a:rPr>
              <a:t>或智能电话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E. </a:t>
            </a:r>
            <a:r>
              <a:rPr lang="zh-TW" altLang="en-US" dirty="0"/>
              <a:t>完成缴交影片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151" y="2400906"/>
            <a:ext cx="7839075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 rot="19641736">
            <a:off x="5671200" y="1606387"/>
            <a:ext cx="532014" cy="3404120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1303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进行网上学习时应有的态度</a:t>
            </a:r>
            <a:r>
              <a:rPr lang="zh-CN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和行为</a:t>
            </a:r>
            <a:endParaRPr lang="zh-TW" alt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34375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zh-TW" altLang="en-US" dirty="0"/>
              <a:t>在发表意见时，不要发送或转发可能会令人难堪、伤害别人、或影响别人的图片和信息。 </a:t>
            </a:r>
          </a:p>
          <a:p>
            <a:pPr lvl="1"/>
            <a:endParaRPr lang="zh-TW" altLang="en-US" dirty="0"/>
          </a:p>
          <a:p>
            <a:pPr lvl="1"/>
            <a:r>
              <a:rPr lang="zh-TW" altLang="en-US" dirty="0"/>
              <a:t>在进行自评及互评时，如果有人持不同意见或反对我的观点，应尊重他</a:t>
            </a:r>
            <a:r>
              <a:rPr lang="en-US" altLang="zh-TW" dirty="0"/>
              <a:t>/</a:t>
            </a:r>
            <a:r>
              <a:rPr lang="zh-TW" altLang="en-US" dirty="0"/>
              <a:t>她和礼貌地作出回应 </a:t>
            </a:r>
          </a:p>
          <a:p>
            <a:pPr lvl="1"/>
            <a:endParaRPr lang="zh-TW" altLang="en-US" dirty="0"/>
          </a:p>
          <a:p>
            <a:pPr lvl="1"/>
            <a:r>
              <a:rPr lang="zh-TW" altLang="en-US" dirty="0"/>
              <a:t>不要张贴可能会伤害自己、让自己难堪、或会损害自己将来的照片或信息，例如不适当的图片及录像。 </a:t>
            </a:r>
          </a:p>
          <a:p>
            <a:pPr lvl="1"/>
            <a:endParaRPr lang="zh-TW" altLang="en-US" dirty="0"/>
          </a:p>
          <a:p>
            <a:pPr lvl="1"/>
            <a:r>
              <a:rPr lang="zh-TW" altLang="en-US" dirty="0"/>
              <a:t>不要在学习平台内拿取任何人的个人资料，并转发到其他网络平台，以此来伤害他们的名声。</a:t>
            </a:r>
            <a:endParaRPr lang="en-US" altLang="zh-TW" dirty="0"/>
          </a:p>
          <a:p>
            <a:pPr lvl="1"/>
            <a:endParaRPr lang="en-US" altLang="zh-TW" dirty="0"/>
          </a:p>
          <a:p>
            <a:pPr lvl="1"/>
            <a:r>
              <a:rPr lang="zh-CN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如有疑问，向老师请教。</a:t>
            </a:r>
            <a:endParaRPr lang="en-US" altLang="zh-TW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dirty="0"/>
              <a:t>1-</a:t>
            </a:r>
            <a:r>
              <a:rPr lang="zh-HK" altLang="en-US" dirty="0"/>
              <a:t>建立课堂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172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7881B4-29C5-47D8-B26A-9E5A95A61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583752"/>
            <a:ext cx="10515600" cy="4065934"/>
          </a:xfrm>
        </p:spPr>
        <p:txBody>
          <a:bodyPr>
            <a:normAutofit/>
          </a:bodyPr>
          <a:lstStyle/>
          <a:p>
            <a:r>
              <a:rPr lang="zh-TW" altLang="en-US" sz="3200" b="1" dirty="0"/>
              <a:t>鸣谢</a:t>
            </a:r>
            <a:br>
              <a:rPr lang="en-US" altLang="zh-TW" sz="2400" dirty="0"/>
            </a:br>
            <a:br>
              <a:rPr lang="en-US" altLang="zh-TW" sz="2400" dirty="0"/>
            </a:br>
            <a:r>
              <a:rPr lang="zh-TW" altLang="en-US" sz="2800" dirty="0"/>
              <a:t>天水围官立小学     梅浩庭老师</a:t>
            </a:r>
            <a:br>
              <a:rPr lang="zh-HK" altLang="en-US" sz="2800" dirty="0"/>
            </a:br>
            <a:br>
              <a:rPr lang="en-US" altLang="zh-TW" sz="2800" dirty="0"/>
            </a:br>
            <a:r>
              <a:rPr lang="zh-TW" altLang="en-US" sz="2800" dirty="0"/>
              <a:t>香港教育大学 健康与体育学系 助理教授</a:t>
            </a:r>
            <a:r>
              <a:rPr lang="en-US" altLang="zh-TW" sz="2800" dirty="0"/>
              <a:t>    </a:t>
            </a:r>
            <a:r>
              <a:rPr lang="zh-TW" altLang="en-US" sz="2800" dirty="0"/>
              <a:t>周志清博士</a:t>
            </a:r>
            <a:br>
              <a:rPr lang="en-US" altLang="zh-HK" sz="2400" dirty="0"/>
            </a:br>
            <a:endParaRPr lang="zh-HK" altLang="en-US" sz="2400" dirty="0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96524F2-C56A-4919-AE13-A98138D0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0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59D5C-DF87-4B9F-97CA-D21E452C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232" y="558437"/>
            <a:ext cx="7892368" cy="1135737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+mj-ea"/>
              </a:rPr>
              <a:t>使用网上学习平台学习</a:t>
            </a:r>
            <a:endParaRPr lang="en-US" sz="4800" b="1" dirty="0">
              <a:latin typeface="+mj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6716A-D4EF-4DE2-9F2B-B6167F998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439" y="2075770"/>
            <a:ext cx="8572703" cy="41338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登入网上学习平台</a:t>
            </a:r>
            <a:r>
              <a:rPr lang="en-GB" altLang="zh-TW" dirty="0"/>
              <a:t>			p. </a:t>
            </a:r>
            <a:r>
              <a:rPr lang="en-US" altLang="zh-TW" dirty="0"/>
              <a:t>3 – 5</a:t>
            </a:r>
          </a:p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加入课室</a:t>
            </a:r>
            <a:r>
              <a:rPr lang="en-GB" altLang="zh-TW" dirty="0"/>
              <a:t>				p.6</a:t>
            </a:r>
            <a:endParaRPr lang="en-US" altLang="zh-TW" dirty="0"/>
          </a:p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观看影片及作业内容</a:t>
            </a:r>
            <a:r>
              <a:rPr lang="en-GB" altLang="zh-TW" dirty="0"/>
              <a:t>		p.7 – 8</a:t>
            </a:r>
            <a:endParaRPr lang="zh-TW" altLang="en-US" dirty="0"/>
          </a:p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上载影片</a:t>
            </a:r>
            <a:r>
              <a:rPr lang="en-GB" altLang="zh-TW" dirty="0"/>
              <a:t>				p.9 – 13</a:t>
            </a:r>
            <a:endParaRPr lang="en-US" altLang="zh-TW" dirty="0"/>
          </a:p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完成缴交影片</a:t>
            </a:r>
            <a:r>
              <a:rPr lang="en-GB" altLang="zh-TW" dirty="0"/>
              <a:t>				p.14 – 16</a:t>
            </a:r>
          </a:p>
          <a:p>
            <a:pPr marL="514350" indent="-514350">
              <a:buFont typeface="+mj-lt"/>
              <a:buAutoNum type="alphaUcPeriod"/>
            </a:pPr>
            <a:r>
              <a:rPr lang="zh-TW" altLang="en-US" dirty="0"/>
              <a:t>进行网上学习时应有的态度</a:t>
            </a:r>
            <a:r>
              <a:rPr lang="en-US" altLang="zh-TW" dirty="0"/>
              <a:t>	</a:t>
            </a:r>
            <a:r>
              <a:rPr lang="en-GB" altLang="zh-TW" dirty="0"/>
              <a:t>p.17</a:t>
            </a:r>
          </a:p>
          <a:p>
            <a:pPr marL="514350" indent="-514350">
              <a:buFont typeface="+mj-lt"/>
              <a:buAutoNum type="alphaUcPeriod"/>
            </a:pPr>
            <a:endParaRPr lang="zh-TW" altLang="en-US" dirty="0"/>
          </a:p>
          <a:p>
            <a:endParaRPr lang="en-US" altLang="zh-TW" sz="2000" dirty="0"/>
          </a:p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305480-3224-43FF-BF93-8126CFD3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5332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/>
              <a:pPr>
                <a:spcAft>
                  <a:spcPts val="60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0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A.	</a:t>
            </a:r>
            <a:r>
              <a:rPr lang="zh-TW" altLang="en-US" sz="3600" b="1" dirty="0"/>
              <a:t>登入网上学习平台</a:t>
            </a:r>
            <a:endParaRPr lang="zh-HK" altLang="en-US" sz="3600" b="1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D5AAFA3-DEC0-4CA8-9251-A86837F05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3092"/>
            <a:ext cx="10515600" cy="4351338"/>
          </a:xfrm>
        </p:spPr>
        <p:txBody>
          <a:bodyPr>
            <a:normAutofit/>
          </a:bodyPr>
          <a:lstStyle/>
          <a:p>
            <a:pPr algn="l"/>
            <a:endParaRPr lang="en-US" altLang="zh-TW" sz="1800" dirty="0"/>
          </a:p>
          <a:p>
            <a:pPr algn="l"/>
            <a:r>
              <a:rPr lang="en-US" altLang="zh-TW" b="1" dirty="0"/>
              <a:t>(</a:t>
            </a:r>
            <a:r>
              <a:rPr lang="zh-TW" altLang="en-US" b="1" dirty="0"/>
              <a:t>如学校已设立</a:t>
            </a:r>
            <a:r>
              <a:rPr lang="en-US" altLang="zh-TW" b="1" dirty="0"/>
              <a:t>google classroom, </a:t>
            </a:r>
            <a:r>
              <a:rPr lang="zh-TW" altLang="en-US" b="1" dirty="0"/>
              <a:t>请利用学校</a:t>
            </a:r>
            <a:r>
              <a:rPr lang="en-US" altLang="zh-TW" b="1" dirty="0"/>
              <a:t>google </a:t>
            </a:r>
            <a:r>
              <a:rPr lang="zh-TW" altLang="en-US" b="1" dirty="0"/>
              <a:t>账户登入</a:t>
            </a:r>
            <a:r>
              <a:rPr lang="en-US" altLang="zh-TW" b="1" dirty="0"/>
              <a:t>)</a:t>
            </a:r>
          </a:p>
          <a:p>
            <a:pPr marL="514350" lvl="0" indent="-514350">
              <a:buAutoNum type="arabicPeriod"/>
            </a:pPr>
            <a:r>
              <a:rPr lang="zh-TW" altLang="zh-HK" dirty="0"/>
              <a:t>按以下连结进入Google Classroom</a:t>
            </a:r>
            <a:endParaRPr lang="en-US" altLang="zh-TW" dirty="0"/>
          </a:p>
          <a:p>
            <a:pPr marL="514350" lvl="0" indent="-514350">
              <a:buAutoNum type="arabicPeriod"/>
            </a:pPr>
            <a:r>
              <a:rPr lang="en-US" altLang="zh-TW" dirty="0"/>
              <a:t> </a:t>
            </a:r>
            <a:r>
              <a:rPr lang="zh-TW" altLang="zh-HK" dirty="0">
                <a:hlinkClick r:id="rId2"/>
              </a:rPr>
              <a:t>https://classroom.google.com/</a:t>
            </a:r>
            <a:r>
              <a:rPr lang="zh-TW" altLang="zh-HK" dirty="0"/>
              <a:t> </a:t>
            </a:r>
            <a:endParaRPr lang="en-US" altLang="zh-TW" dirty="0"/>
          </a:p>
          <a:p>
            <a:pPr lvl="0"/>
            <a:r>
              <a:rPr lang="zh-TW" altLang="zh-HK" dirty="0"/>
              <a:t>手机或iPad 可选择安装Google Classroom App</a:t>
            </a:r>
          </a:p>
          <a:p>
            <a:pPr algn="l"/>
            <a:endParaRPr lang="zh-HK" altLang="en-US" b="1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A.	</a:t>
            </a:r>
            <a:r>
              <a:rPr lang="zh-TW" altLang="en-US" dirty="0"/>
              <a:t>登入网上较学平台</a:t>
            </a:r>
            <a:endParaRPr lang="zh-HK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63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A.	</a:t>
            </a:r>
            <a:r>
              <a:rPr lang="zh-TW" altLang="en-US" sz="3600" b="1" dirty="0"/>
              <a:t>登入网上学习平台</a:t>
            </a:r>
            <a:endParaRPr lang="zh-HK" altLang="en-US" sz="3600" b="1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A.	</a:t>
            </a:r>
            <a:r>
              <a:rPr lang="zh-TW" altLang="en-US" dirty="0"/>
              <a:t>登入网上较学平台</a:t>
            </a:r>
            <a:endParaRPr lang="zh-HK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644" y="2113491"/>
            <a:ext cx="365218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9870" y="2280444"/>
            <a:ext cx="3438525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文字方塊 7"/>
          <p:cNvSpPr txBox="1"/>
          <p:nvPr/>
        </p:nvSpPr>
        <p:spPr>
          <a:xfrm>
            <a:off x="880533" y="1363990"/>
            <a:ext cx="736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800" dirty="0"/>
              <a:t>3. </a:t>
            </a:r>
            <a:r>
              <a:rPr lang="zh-TW" altLang="en-US" sz="2800" dirty="0"/>
              <a:t>输入 </a:t>
            </a:r>
            <a:r>
              <a:rPr lang="en-US" altLang="zh-TW" sz="2800" dirty="0"/>
              <a:t>Google </a:t>
            </a:r>
            <a:r>
              <a:rPr lang="zh-TW" altLang="en-US" sz="2800" dirty="0"/>
              <a:t>帐户 及 密码</a:t>
            </a: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2944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9C58A7-2B62-4103-A962-D14689160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332" y="1131000"/>
            <a:ext cx="10515600" cy="5385424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3600" b="1" dirty="0">
                <a:solidFill>
                  <a:srgbClr val="0070C0"/>
                </a:solidFill>
              </a:rPr>
              <a:t>登入后便出现此画面</a:t>
            </a: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br>
              <a:rPr lang="en-US" altLang="zh-TW" dirty="0"/>
            </a:br>
            <a:r>
              <a:rPr lang="zh-TW" altLang="en-US" sz="3600" dirty="0"/>
              <a:t>首次使用者会询问您身份是老师还是学生，请选</a:t>
            </a:r>
            <a:r>
              <a:rPr lang="zh-TW" altLang="en-US" sz="3600" b="1" dirty="0">
                <a:solidFill>
                  <a:srgbClr val="FF0000"/>
                </a:solidFill>
              </a:rPr>
              <a:t>学生</a:t>
            </a:r>
            <a:r>
              <a:rPr lang="zh-TW" altLang="en-US" sz="3600" dirty="0"/>
              <a:t>。</a:t>
            </a:r>
            <a:endParaRPr lang="zh-HK" altLang="en-US" dirty="0"/>
          </a:p>
        </p:txBody>
      </p:sp>
      <p:pic>
        <p:nvPicPr>
          <p:cNvPr id="9" name="內容版面配置區 8" descr="一張含有 螢幕擷取畫面, 監視器, 坐, 黑色 的圖片&#10;&#10;自動產生的描述">
            <a:extLst>
              <a:ext uri="{FF2B5EF4-FFF2-40B4-BE49-F238E27FC236}">
                <a16:creationId xmlns:a16="http://schemas.microsoft.com/office/drawing/2014/main" id="{7D1C8E51-F0D3-4C3D-90FE-7641B84F62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97432" y="1697942"/>
            <a:ext cx="7691635" cy="3813549"/>
          </a:xfrm>
        </p:spPr>
      </p:pic>
      <p:sp>
        <p:nvSpPr>
          <p:cNvPr id="10" name="頁尾版面配置區 9">
            <a:extLst>
              <a:ext uri="{FF2B5EF4-FFF2-40B4-BE49-F238E27FC236}">
                <a16:creationId xmlns:a16="http://schemas.microsoft.com/office/drawing/2014/main" id="{C0EDBC5D-03C8-4934-BD71-A778552C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A.	</a:t>
            </a:r>
            <a:r>
              <a:rPr lang="zh-TW" altLang="en-US" dirty="0"/>
              <a:t>登入网上较学平台</a:t>
            </a:r>
            <a:endParaRPr lang="zh-HK" altLang="en-US" dirty="0"/>
          </a:p>
        </p:txBody>
      </p:sp>
      <p:sp>
        <p:nvSpPr>
          <p:cNvPr id="11" name="投影片編號版面配置區 10">
            <a:extLst>
              <a:ext uri="{FF2B5EF4-FFF2-40B4-BE49-F238E27FC236}">
                <a16:creationId xmlns:a16="http://schemas.microsoft.com/office/drawing/2014/main" id="{118FF360-A536-4B00-AC92-C27AA0F0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 txBox="1">
            <a:spLocks/>
          </p:cNvSpPr>
          <p:nvPr/>
        </p:nvSpPr>
        <p:spPr>
          <a:xfrm>
            <a:off x="601134" y="4339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3600" b="1" dirty="0"/>
              <a:t>A.	</a:t>
            </a:r>
            <a:r>
              <a:rPr lang="zh-TW" altLang="en-US" sz="3600" b="1" dirty="0"/>
              <a:t>登入网上学习平台</a:t>
            </a:r>
            <a:endParaRPr lang="zh-HK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10089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B.	</a:t>
            </a:r>
            <a:r>
              <a:rPr lang="zh-TW" altLang="en-US" sz="3600" b="1" dirty="0"/>
              <a:t>加入课室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dirty="0"/>
              <a:t>4. </a:t>
            </a:r>
            <a:r>
              <a:rPr lang="zh-TW" altLang="zh-HK" dirty="0"/>
              <a:t>成功登入后显示以下画面，请按「</a:t>
            </a:r>
            <a:r>
              <a:rPr lang="zh-TW" altLang="zh-HK" b="1" dirty="0"/>
              <a:t>加入</a:t>
            </a:r>
            <a:r>
              <a:rPr lang="zh-TW" altLang="zh-HK" dirty="0"/>
              <a:t>」。</a:t>
            </a:r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B.	</a:t>
            </a:r>
            <a:r>
              <a:rPr lang="zh-TW" altLang="en-US" dirty="0"/>
              <a:t>加入课室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205" y="2375430"/>
            <a:ext cx="3286125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向下箭號 3"/>
          <p:cNvSpPr/>
          <p:nvPr/>
        </p:nvSpPr>
        <p:spPr>
          <a:xfrm rot="1346154">
            <a:off x="5951206" y="2137144"/>
            <a:ext cx="532014" cy="3345229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68971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C.	</a:t>
            </a:r>
            <a:r>
              <a:rPr lang="zh-TW" altLang="en-US" sz="3600" b="1" dirty="0"/>
              <a:t>观看影片及作业内容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dirty="0"/>
              <a:t>5. </a:t>
            </a:r>
            <a:r>
              <a:rPr lang="zh-TW" altLang="zh-HK" dirty="0"/>
              <a:t>然后在课程内，观看已提供之影片并进行学习。</a:t>
            </a:r>
            <a:r>
              <a:rPr lang="zh-TW" altLang="en-US" dirty="0"/>
              <a:t>左</a:t>
            </a:r>
            <a:r>
              <a:rPr lang="zh-TW" altLang="zh-HK" dirty="0"/>
              <a:t>图为</a:t>
            </a:r>
            <a:r>
              <a:rPr lang="zh-TW" altLang="zh-HK" dirty="0">
                <a:solidFill>
                  <a:srgbClr val="00B050"/>
                </a:solidFill>
              </a:rPr>
              <a:t>计算机版</a:t>
            </a:r>
            <a:r>
              <a:rPr lang="zh-TW" altLang="zh-HK" dirty="0"/>
              <a:t>，</a:t>
            </a:r>
            <a:r>
              <a:rPr lang="zh-TW" altLang="en-US" dirty="0"/>
              <a:t>右</a:t>
            </a:r>
            <a:r>
              <a:rPr lang="zh-TW" altLang="zh-HK" dirty="0"/>
              <a:t>图为</a:t>
            </a:r>
            <a:r>
              <a:rPr lang="zh-TW" altLang="zh-HK" dirty="0">
                <a:solidFill>
                  <a:srgbClr val="7030A0"/>
                </a:solidFill>
              </a:rPr>
              <a:t>iPad或智能手机版</a:t>
            </a:r>
            <a:r>
              <a:rPr lang="zh-TW" altLang="zh-HK" dirty="0"/>
              <a:t>。</a:t>
            </a:r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C.	</a:t>
            </a:r>
            <a:r>
              <a:rPr lang="zh-TW" altLang="en-US" dirty="0"/>
              <a:t>观看影片及作业内容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023182"/>
            <a:ext cx="5310718" cy="3377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993839"/>
            <a:ext cx="5571067" cy="3232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4429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C.	</a:t>
            </a:r>
            <a:r>
              <a:rPr lang="zh-TW" altLang="en-US" sz="3600" b="1" dirty="0"/>
              <a:t>观看影片及作业内容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dirty="0"/>
              <a:t>6. </a:t>
            </a:r>
            <a:r>
              <a:rPr lang="zh-TW" altLang="zh-HK" dirty="0"/>
              <a:t>观看短片后，然后观看作业内容。</a:t>
            </a:r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C.	</a:t>
            </a:r>
            <a:r>
              <a:rPr lang="zh-TW" altLang="en-US" dirty="0"/>
              <a:t>观看影片及作业内容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114" y="2644833"/>
            <a:ext cx="97631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向下箭號 7"/>
          <p:cNvSpPr/>
          <p:nvPr/>
        </p:nvSpPr>
        <p:spPr>
          <a:xfrm rot="19727595">
            <a:off x="6163727" y="2138904"/>
            <a:ext cx="532014" cy="2558962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99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6E3F2999-7CCB-42C1-90AB-B03624805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b="1" dirty="0"/>
              <a:t>D.	</a:t>
            </a:r>
            <a:r>
              <a:rPr lang="zh-TW" altLang="en-US" sz="3600" b="1" dirty="0"/>
              <a:t>上载影片</a:t>
            </a:r>
            <a:endParaRPr lang="zh-HK" altLang="en-US" sz="3600" b="1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altLang="zh-TW" dirty="0"/>
              <a:t>7. </a:t>
            </a:r>
            <a:r>
              <a:rPr lang="zh-TW" altLang="en-US" dirty="0">
                <a:solidFill>
                  <a:srgbClr val="00B050"/>
                </a:solidFill>
              </a:rPr>
              <a:t>计算机版</a:t>
            </a:r>
            <a:r>
              <a:rPr lang="en-US" altLang="zh-TW" dirty="0">
                <a:solidFill>
                  <a:srgbClr val="00B050"/>
                </a:solidFill>
              </a:rPr>
              <a:t> </a:t>
            </a:r>
            <a:r>
              <a:rPr lang="en-US" altLang="zh-TW" dirty="0"/>
              <a:t>- </a:t>
            </a:r>
            <a:r>
              <a:rPr lang="zh-TW" altLang="en-US" dirty="0"/>
              <a:t>按「</a:t>
            </a:r>
            <a:r>
              <a:rPr lang="zh-TW" altLang="en-US" b="1" dirty="0"/>
              <a:t>新增或建立</a:t>
            </a:r>
            <a:r>
              <a:rPr lang="zh-TW" altLang="en-US" dirty="0"/>
              <a:t>」，选择影片进行上载。</a:t>
            </a:r>
          </a:p>
          <a:p>
            <a:pPr marL="0" lvl="0" indent="0">
              <a:buNone/>
            </a:pPr>
            <a:endParaRPr lang="zh-TW" altLang="en-US" dirty="0"/>
          </a:p>
          <a:p>
            <a:pPr marL="0" indent="0">
              <a:buNone/>
            </a:pPr>
            <a:endParaRPr lang="zh-HK" altLang="en-US" dirty="0"/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id="{CDFD87CD-7BE9-4489-92AD-83795FB4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/>
              <a:t>D.	</a:t>
            </a:r>
            <a:r>
              <a:rPr lang="zh-TW" altLang="en-US" dirty="0"/>
              <a:t>上载影片</a:t>
            </a:r>
            <a:endParaRPr 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C0323E8-4C28-4B7E-A57E-F85845C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77" y="2735927"/>
            <a:ext cx="10868025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向下箭號 8"/>
          <p:cNvSpPr/>
          <p:nvPr/>
        </p:nvSpPr>
        <p:spPr>
          <a:xfrm rot="17538928">
            <a:off x="6539004" y="920386"/>
            <a:ext cx="532014" cy="4624397"/>
          </a:xfrm>
          <a:prstGeom prst="downArrow">
            <a:avLst>
              <a:gd name="adj1" fmla="val 4215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27606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55b3c7a221c237b70f9cbff8f18aae04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b3900b343cb2bb8581cb2a7f49c9fb22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5fe5af-a898-45b4-b794-d22737ba3902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75BADB4B-EC64-47DB-A911-7D166AE61755}"/>
</file>

<file path=customXml/itemProps2.xml><?xml version="1.0" encoding="utf-8"?>
<ds:datastoreItem xmlns:ds="http://schemas.openxmlformats.org/officeDocument/2006/customXml" ds:itemID="{5D32AE7F-1EBC-4E0D-8786-C0656E4C2F7B}"/>
</file>

<file path=customXml/itemProps3.xml><?xml version="1.0" encoding="utf-8"?>
<ds:datastoreItem xmlns:ds="http://schemas.openxmlformats.org/officeDocument/2006/customXml" ds:itemID="{76C56FA3-AED0-4AA4-B3D1-BE7FCE1F49B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666</TotalTime>
  <Words>892</Words>
  <Application>Microsoft Office PowerPoint</Application>
  <PresentationFormat>寬螢幕</PresentationFormat>
  <Paragraphs>91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Yu Gothic UI Light</vt:lpstr>
      <vt:lpstr>新細明體</vt:lpstr>
      <vt:lpstr>Arial</vt:lpstr>
      <vt:lpstr>Calibri</vt:lpstr>
      <vt:lpstr>Calibri Light</vt:lpstr>
      <vt:lpstr>Times New Roman</vt:lpstr>
      <vt:lpstr>Office 佈景主題</vt:lpstr>
      <vt:lpstr> IT in PE  网上学习平台 学生使用手册</vt:lpstr>
      <vt:lpstr>使用网上学习平台学习</vt:lpstr>
      <vt:lpstr>A. 登入网上学习平台</vt:lpstr>
      <vt:lpstr>A. 登入网上学习平台</vt:lpstr>
      <vt:lpstr>登入后便出现此画面         首次使用者会询问您身份是老师还是学生，请选学生。</vt:lpstr>
      <vt:lpstr>B. 加入课室</vt:lpstr>
      <vt:lpstr>C. 观看影片及作业内容</vt:lpstr>
      <vt:lpstr>C. 观看影片及作业内容</vt:lpstr>
      <vt:lpstr>D. 上载影片</vt:lpstr>
      <vt:lpstr>D. 上载影片</vt:lpstr>
      <vt:lpstr>D. 上载影片</vt:lpstr>
      <vt:lpstr>D. 上载影片</vt:lpstr>
      <vt:lpstr>D. 上载影片</vt:lpstr>
      <vt:lpstr>E. 完成缴交影片</vt:lpstr>
      <vt:lpstr>E. 完成缴交影片</vt:lpstr>
      <vt:lpstr>E. 完成缴交影片</vt:lpstr>
      <vt:lpstr>进行网上学习时应有的态度和行为</vt:lpstr>
      <vt:lpstr>鸣谢  天水围官立小学     梅浩庭老师  香港教育大学 健康与体育学系 助理教授    周志清博士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in PE  網上教學平台 教學指南</dc:title>
  <dc:creator>EDB PE</dc:creator>
  <cp:lastModifiedBy>HAU, Siu-yun Winnie</cp:lastModifiedBy>
  <cp:revision>27</cp:revision>
  <cp:lastPrinted>2020-07-21T02:41:04Z</cp:lastPrinted>
  <dcterms:created xsi:type="dcterms:W3CDTF">2020-02-23T14:50:16Z</dcterms:created>
  <dcterms:modified xsi:type="dcterms:W3CDTF">2026-01-13T07:37:38Z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